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Quattrocento" panose="020B0604020202020204" charset="0"/>
      <p:regular r:id="rId15"/>
      <p:bold r:id="rId16"/>
    </p:embeddedFont>
    <p:embeddedFont>
      <p:font typeface="Allerta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99910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9054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1142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6778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793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624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0010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8551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988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3193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635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2095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804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22029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8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331698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560"/>
              </a:spcBef>
              <a:buClr>
                <a:srgbClr val="F9F9F9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ctr" rtl="0">
              <a:spcBef>
                <a:spcPts val="480"/>
              </a:spcBef>
              <a:buClr>
                <a:schemeClr val="l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ctr" rtl="0">
              <a:spcBef>
                <a:spcPts val="440"/>
              </a:spcBef>
              <a:buClr>
                <a:schemeClr val="lt1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ctr" rtl="0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ctr" rtl="0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ctr" rtl="0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217419" y="-160020"/>
            <a:ext cx="470916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0607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l" rtl="0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l" rtl="0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59436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0607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l" rtl="0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l" rtl="0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59436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0607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l" rtl="0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l" rtl="0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59436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DCC577"/>
              </a:buClr>
              <a:buFont typeface="Allerta"/>
              <a:buNone/>
              <a:defRPr sz="4800" b="1" i="0" u="none" strike="noStrike" cap="none">
                <a:solidFill>
                  <a:srgbClr val="DCC577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600200" y="2507785"/>
            <a:ext cx="70866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3152" marR="0" lvl="0" indent="-9652" algn="l" rtl="0">
              <a:spcBef>
                <a:spcPts val="400"/>
              </a:spcBef>
              <a:buClr>
                <a:srgbClr val="F9F9F9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284480" algn="l" rtl="0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232155" algn="l" rtl="0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184911" algn="l" rtl="0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186436" algn="l" rtl="0">
              <a:spcBef>
                <a:spcPts val="280"/>
              </a:spcBef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14325" algn="l" rtl="0">
              <a:spcBef>
                <a:spcPts val="520"/>
              </a:spcBef>
              <a:buClr>
                <a:srgbClr val="F9F9F9"/>
              </a:buClr>
              <a:buSzPct val="64999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l" rtl="0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111505" algn="l" rtl="0">
              <a:spcBef>
                <a:spcPts val="40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70611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72136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14325" algn="l" rtl="0">
              <a:spcBef>
                <a:spcPts val="520"/>
              </a:spcBef>
              <a:buClr>
                <a:srgbClr val="F9F9F9"/>
              </a:buClr>
              <a:buSzPct val="64999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l" rtl="0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111505" algn="l" rtl="0">
              <a:spcBef>
                <a:spcPts val="40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70611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72136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rgbClr val="F9F9F9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284480" algn="l" rtl="0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232155" algn="l" rtl="0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184911" algn="l" rtl="0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186436" algn="l" rtl="0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5025" y="1535112"/>
            <a:ext cx="4041774" cy="750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rgbClr val="F9F9F9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284480" algn="l" rtl="0">
              <a:spcBef>
                <a:spcPts val="400"/>
              </a:spcBef>
              <a:buClr>
                <a:schemeClr val="l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232155" algn="l" rtl="0">
              <a:spcBef>
                <a:spcPts val="360"/>
              </a:spcBef>
              <a:buClr>
                <a:schemeClr val="lt1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184911" algn="l" rtl="0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186436" algn="l" rtl="0">
              <a:spcBef>
                <a:spcPts val="320"/>
              </a:spcBef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7" cy="3763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22580" algn="l" rtl="0">
              <a:spcBef>
                <a:spcPts val="48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82880" algn="l" rtl="0">
              <a:spcBef>
                <a:spcPts val="40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123570" algn="l" rtl="0">
              <a:spcBef>
                <a:spcPts val="36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83311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84836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4" cy="3763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22580" algn="l" rtl="0">
              <a:spcBef>
                <a:spcPts val="48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82880" algn="l" rtl="0">
              <a:spcBef>
                <a:spcPts val="40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123570" algn="l" rtl="0">
              <a:spcBef>
                <a:spcPts val="36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83311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84836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4DB8A"/>
              </a:buClr>
              <a:buFont typeface="Allerta"/>
              <a:buNone/>
              <a:defRPr sz="2200" b="0" i="0" u="none" strike="noStrike" cap="none">
                <a:solidFill>
                  <a:srgbClr val="F4DB8A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3008313" cy="4602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rgbClr val="F9F9F9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284480" algn="l" rtl="0">
              <a:spcBef>
                <a:spcPts val="240"/>
              </a:spcBef>
              <a:buClr>
                <a:schemeClr val="lt1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232155" algn="l" rtl="0">
              <a:spcBef>
                <a:spcPts val="200"/>
              </a:spcBef>
              <a:buClr>
                <a:schemeClr val="lt1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184911" algn="l" rtl="0">
              <a:spcBef>
                <a:spcPts val="180"/>
              </a:spcBef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186436" algn="l" rtl="0">
              <a:spcBef>
                <a:spcPts val="180"/>
              </a:spcBef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14325" algn="l" rtl="0">
              <a:spcBef>
                <a:spcPts val="520"/>
              </a:spcBef>
              <a:buClr>
                <a:srgbClr val="F9F9F9"/>
              </a:buClr>
              <a:buSzPct val="64999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l" rtl="0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l" rtl="0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72136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828800" y="609600"/>
            <a:ext cx="5486399" cy="522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20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828800" y="1831975"/>
            <a:ext cx="5486399" cy="3962399"/>
          </a:xfrm>
          <a:prstGeom prst="rect">
            <a:avLst/>
          </a:prstGeom>
          <a:solidFill>
            <a:schemeClr val="dk2"/>
          </a:solidFill>
          <a:ln w="4445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190500" dist="228600" dir="2700000" sy="90000">
              <a:srgbClr val="000000">
                <a:alpha val="24705"/>
              </a:srgbClr>
            </a:outerShdw>
          </a:effectLst>
        </p:spPr>
        <p:txBody>
          <a:bodyPr lIns="91425" tIns="91425" rIns="91425" bIns="91425" anchor="t" anchorCtr="0"/>
          <a:lstStyle>
            <a:lvl1pPr marL="548640" marR="0" lvl="0" indent="-2540" algn="l" rtl="0">
              <a:spcBef>
                <a:spcPts val="640"/>
              </a:spcBef>
              <a:buClr>
                <a:srgbClr val="F9F9F9"/>
              </a:buClr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l" rtl="0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l" rtl="0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59436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828800" y="1166787"/>
            <a:ext cx="5486399" cy="5303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280"/>
              </a:spcBef>
              <a:buClr>
                <a:srgbClr val="F9F9F9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223520" algn="l" rtl="0">
              <a:spcBef>
                <a:spcPts val="24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1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171830" algn="l" rtl="0">
              <a:spcBef>
                <a:spcPts val="20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1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127761" algn="l" rtl="0">
              <a:spcBef>
                <a:spcPts val="18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129286" algn="l" rtl="0">
              <a:spcBef>
                <a:spcPts val="18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9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EAD594"/>
              </a:buClr>
              <a:buFont typeface="Allerta"/>
              <a:buNone/>
              <a:defRPr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30607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  <a:defRPr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868680" marR="0" lvl="1" indent="-162560" algn="l" rtl="0">
              <a:spcBef>
                <a:spcPts val="480"/>
              </a:spcBef>
              <a:buClr>
                <a:schemeClr val="l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1133856" marR="0" lvl="2" indent="-99441" algn="l" rtl="0">
              <a:spcBef>
                <a:spcPts val="440"/>
              </a:spcBef>
              <a:buClr>
                <a:schemeClr val="lt1"/>
              </a:buClr>
              <a:buSzPct val="95000"/>
              <a:buFont typeface="Noto Sans Symbols"/>
              <a:buChar char="▫"/>
              <a:defRPr sz="22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53312" marR="0" lvl="3" indent="-57911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545336" marR="0" lvl="4" indent="-59436" algn="l" rtl="0">
              <a:spcBef>
                <a:spcPts val="400"/>
              </a:spcBef>
              <a:buClr>
                <a:schemeClr val="lt1"/>
              </a:buClr>
              <a:buSzPct val="100000"/>
              <a:buFont typeface="Noto Sans Symbols"/>
              <a:buChar char="◾"/>
              <a:defRPr sz="20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1764792" marR="0" lvl="5" indent="-75692" algn="l" rtl="0">
              <a:spcBef>
                <a:spcPts val="360"/>
              </a:spcBef>
              <a:buClr>
                <a:schemeClr val="lt1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1965960" marR="0" lvl="6" indent="-86360" algn="l" rtl="0">
              <a:spcBef>
                <a:spcPts val="32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2167128" marR="0" lvl="7" indent="-97027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2368296" marR="0" lvl="8" indent="-94995" algn="l" rtl="0">
              <a:spcBef>
                <a:spcPts val="280"/>
              </a:spcBef>
              <a:buClr>
                <a:schemeClr val="lt1"/>
              </a:buClr>
              <a:buSzPct val="100000"/>
              <a:buFont typeface="Noto Sans Symbols"/>
              <a:buChar char="⚫"/>
              <a:defRPr sz="14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4166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BABABA"/>
                </a:solidFill>
                <a:latin typeface="Quattrocento"/>
                <a:ea typeface="Quattrocento"/>
                <a:cs typeface="Quattrocento"/>
                <a:sym typeface="Quattrocento"/>
              </a:rPr>
              <a:t>‹#›</a:t>
            </a:fld>
            <a:endParaRPr lang="en-US" sz="1200" b="0" i="0" u="none" strike="noStrike" cap="none">
              <a:solidFill>
                <a:srgbClr val="BABABA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h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dc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422029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8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UNIVERSAL PRECAUTIONS</a:t>
            </a:r>
            <a:br>
              <a:rPr lang="en-US" sz="48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</a:br>
            <a:r>
              <a:rPr lang="en-US" sz="48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IN THE SCHOOL SETTING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331698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Sources:</a:t>
            </a:r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Quattrocento"/>
                <a:ea typeface="Quattrocento"/>
                <a:cs typeface="Quattrocento"/>
                <a:sym typeface="Quattrocento"/>
                <a:hlinkClick r:id="rId3"/>
              </a:rPr>
              <a:t>www.osha</a:t>
            </a:r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25000"/>
              <a:buFont typeface="Noto Sans Symbols"/>
              <a:buNone/>
            </a:pPr>
            <a:r>
              <a:rPr lang="en-US" sz="2800" b="0" i="0" u="sng" strike="noStrike" cap="none">
                <a:solidFill>
                  <a:schemeClr val="hlink"/>
                </a:solidFill>
                <a:latin typeface="Quattrocento"/>
                <a:ea typeface="Quattrocento"/>
                <a:cs typeface="Quattrocento"/>
                <a:sym typeface="Quattrocento"/>
                <a:hlinkClick r:id="rId4"/>
              </a:rPr>
              <a:t>www.cdc</a:t>
            </a:r>
          </a:p>
          <a:p>
            <a:pPr marL="0" marR="0" lvl="0" indent="0" algn="ctr" rtl="0">
              <a:spcBef>
                <a:spcPts val="560"/>
              </a:spcBef>
              <a:buClr>
                <a:srgbClr val="F9F9F9"/>
              </a:buClr>
              <a:buSzPct val="25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What About Hand Sanitizer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Alcohol-based gel may be used if hands are not visibly dirty.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Must allow 10-15 seconds of contact between gel and hands.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Wear Gloves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When handling contaminated substances or surfaces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When cleaning contaminated substances or surfaces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When anticipating contact with contaminated substance or surfaces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Summary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Treat everyone as being potentially infectious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Treat every body fluid as being potentially infectious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Always use protective barriers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Always clean contaminated areas</a:t>
            </a: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Always wash hands thoroughly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369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What are Universal Precautions?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Practices of infection control to protect employees from exposure to blood and other potentially infectious material.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Simple precautions that decrease the risk of spread of infection from one to another.</a:t>
            </a: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All body fluids and all people are considered potentially infectious.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369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Why Use Universal Precautions?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Infected people may not look “sick”.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Infected people may not know they are infected.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Infected people may not disclose they are infected.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What are body fluids?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Blood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Saliva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Tears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Sweat 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Vomit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Urine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Feces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Semen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Vaginal secretions</a:t>
            </a:r>
          </a:p>
          <a:p>
            <a:pPr marL="548640" marR="0" lvl="0" indent="-421640" algn="l" rtl="0">
              <a:lnSpc>
                <a:spcPct val="90000"/>
              </a:lnSpc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Respiratory secretions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Possible Infectious Agents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HIV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Hepatitis A, B, and C viruses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Influenza virus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Meningococcal Bacteria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Mononucleosis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Salmonella Bacteria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Rotavirus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Cytomegalovirus</a:t>
            </a: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Universal Precautions Include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Use protective barriers correctly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Washing hands thoroughly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Cleaning contaminated surfaces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Proper disposal of contaminated material</a:t>
            </a: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Custodians are trained and possess the appropriate materials to clean contaminated services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Use Protective Barriers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Protective barriers reduce the risk of exposure to the skin or mucus membranes to potentially infectious materials.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Protective barriers include: gloves, gowns, masks, goggles, and covering open wounds with bandages.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When to Wash Hands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Before preparing and eating food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Before and after wearing gloves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After sneezing, coughing, blowing nose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After going to the bathroom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After contact with contaminated substances or surfaces</a:t>
            </a: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After an injury (cut, scrape)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EAD594"/>
              </a:buClr>
              <a:buSzPct val="25000"/>
              <a:buFont typeface="Allerta"/>
              <a:buNone/>
            </a:pPr>
            <a:r>
              <a:rPr lang="en-US" sz="4100" b="1" i="0" u="none" strike="noStrike" cap="none">
                <a:solidFill>
                  <a:srgbClr val="EAD594"/>
                </a:solidFill>
                <a:latin typeface="Allerta"/>
                <a:ea typeface="Allerta"/>
                <a:cs typeface="Allerta"/>
                <a:sym typeface="Allerta"/>
              </a:rPr>
              <a:t>How to Wash Hands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0" indent="-42164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Use soap and warm water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Wash with soap for 15-30 seconds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Do not forget between fingers, back of hands, and under nails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Rinse well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Use paper towel to dry</a:t>
            </a:r>
          </a:p>
          <a:p>
            <a:pPr marL="548640" marR="0" lvl="0" indent="-421640" algn="l" rtl="0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Turn off faucet with paper towel</a:t>
            </a:r>
          </a:p>
          <a:p>
            <a:pPr marL="548640" marR="0" lvl="0" indent="-421640" algn="l" rtl="0">
              <a:spcBef>
                <a:spcPts val="560"/>
              </a:spcBef>
              <a:buClr>
                <a:srgbClr val="F9F9F9"/>
              </a:buClr>
              <a:buSzPct val="650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Discard paper towel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ex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354</Words>
  <Application>Microsoft Office PowerPoint</Application>
  <PresentationFormat>On-screen Show (4:3)</PresentationFormat>
  <Paragraphs>75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Quattrocento</vt:lpstr>
      <vt:lpstr>Noto Sans Symbols</vt:lpstr>
      <vt:lpstr>Allerta</vt:lpstr>
      <vt:lpstr>Arial</vt:lpstr>
      <vt:lpstr>Apex</vt:lpstr>
      <vt:lpstr>UNIVERSAL PRECAUTIONS IN THE SCHOOL SETTING</vt:lpstr>
      <vt:lpstr>What are Universal Precautions?</vt:lpstr>
      <vt:lpstr>Why Use Universal Precautions?</vt:lpstr>
      <vt:lpstr>What are body fluids?</vt:lpstr>
      <vt:lpstr>Possible Infectious Agents</vt:lpstr>
      <vt:lpstr>Universal Precautions Include</vt:lpstr>
      <vt:lpstr>Use Protective Barriers</vt:lpstr>
      <vt:lpstr>When to Wash Hands</vt:lpstr>
      <vt:lpstr>How to Wash Hands</vt:lpstr>
      <vt:lpstr>What About Hand Sanitizer</vt:lpstr>
      <vt:lpstr>Wear Gloves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PRECAUTIONS IN THE SCHOOL SETTING</dc:title>
  <dc:creator>Jennifer Garrett</dc:creator>
  <cp:lastModifiedBy>Wendy Hastings</cp:lastModifiedBy>
  <cp:revision>2</cp:revision>
  <dcterms:modified xsi:type="dcterms:W3CDTF">2018-06-05T16:18:36Z</dcterms:modified>
</cp:coreProperties>
</file>